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580" r:id="rId3"/>
    <p:sldId id="581" r:id="rId4"/>
    <p:sldId id="582" r:id="rId5"/>
    <p:sldId id="583" r:id="rId6"/>
    <p:sldId id="584" r:id="rId7"/>
    <p:sldId id="585" r:id="rId8"/>
    <p:sldId id="586" r:id="rId9"/>
    <p:sldId id="587" r:id="rId10"/>
    <p:sldId id="588" r:id="rId11"/>
    <p:sldId id="589" r:id="rId12"/>
    <p:sldId id="590" r:id="rId13"/>
    <p:sldId id="591" r:id="rId14"/>
    <p:sldId id="592" r:id="rId15"/>
    <p:sldId id="593" r:id="rId16"/>
    <p:sldId id="594" r:id="rId17"/>
    <p:sldId id="595" r:id="rId18"/>
    <p:sldId id="596" r:id="rId19"/>
    <p:sldId id="597" r:id="rId20"/>
    <p:sldId id="598" r:id="rId21"/>
    <p:sldId id="599" r:id="rId22"/>
    <p:sldId id="600" r:id="rId23"/>
    <p:sldId id="601" r:id="rId24"/>
    <p:sldId id="602" r:id="rId25"/>
    <p:sldId id="603" r:id="rId26"/>
    <p:sldId id="604" r:id="rId27"/>
    <p:sldId id="605" r:id="rId28"/>
    <p:sldId id="606" r:id="rId29"/>
    <p:sldId id="607" r:id="rId30"/>
    <p:sldId id="608" r:id="rId31"/>
    <p:sldId id="609" r:id="rId32"/>
    <p:sldId id="610" r:id="rId33"/>
    <p:sldId id="611"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C263007F-7F2B-4611-9165-940CAA0E3A5D}">
          <p14:sldIdLst>
            <p14:sldId id="256"/>
            <p14:sldId id="580"/>
            <p14:sldId id="581"/>
            <p14:sldId id="582"/>
            <p14:sldId id="583"/>
            <p14:sldId id="584"/>
            <p14:sldId id="585"/>
            <p14:sldId id="586"/>
            <p14:sldId id="587"/>
            <p14:sldId id="588"/>
            <p14:sldId id="589"/>
            <p14:sldId id="590"/>
            <p14:sldId id="591"/>
            <p14:sldId id="592"/>
            <p14:sldId id="593"/>
            <p14:sldId id="594"/>
            <p14:sldId id="595"/>
            <p14:sldId id="596"/>
            <p14:sldId id="597"/>
            <p14:sldId id="598"/>
            <p14:sldId id="599"/>
            <p14:sldId id="600"/>
            <p14:sldId id="601"/>
            <p14:sldId id="602"/>
            <p14:sldId id="603"/>
            <p14:sldId id="604"/>
            <p14:sldId id="605"/>
            <p14:sldId id="606"/>
            <p14:sldId id="607"/>
            <p14:sldId id="608"/>
            <p14:sldId id="609"/>
            <p14:sldId id="610"/>
            <p14:sldId id="61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68" autoAdjust="0"/>
    <p:restoredTop sz="92066" autoAdjust="0"/>
  </p:normalViewPr>
  <p:slideViewPr>
    <p:cSldViewPr>
      <p:cViewPr varScale="1">
        <p:scale>
          <a:sx n="69" d="100"/>
          <a:sy n="69" d="100"/>
        </p:scale>
        <p:origin x="1116"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29829A-6BEA-4081-80F1-1781354D31DE}" type="datetimeFigureOut">
              <a:rPr lang="en-US" smtClean="0"/>
              <a:t>11/15/2022</a:t>
            </a:fld>
            <a:endParaRPr 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0BA92F-9A2C-499F-BFBF-DD106A2860A6}" type="slidenum">
              <a:rPr lang="en-US" smtClean="0"/>
              <a:t>‹#›</a:t>
            </a:fld>
            <a:endParaRPr lang="en-US"/>
          </a:p>
        </p:txBody>
      </p:sp>
    </p:spTree>
    <p:extLst>
      <p:ext uri="{BB962C8B-B14F-4D97-AF65-F5344CB8AC3E}">
        <p14:creationId xmlns:p14="http://schemas.microsoft.com/office/powerpoint/2010/main" val="360577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11/15/2022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33066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11/15/2022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235817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11/15/2022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50839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11/15/2022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58580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9687A7CB-37B0-4623-A7B2-BD341A289C86}" type="datetimeFigureOut">
              <a:rPr lang="en-US" smtClean="0"/>
              <a:t>11/15/2022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999584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4"/>
          <p:cNvSpPr>
            <a:spLocks noGrp="1"/>
          </p:cNvSpPr>
          <p:nvPr>
            <p:ph type="dt" sz="half" idx="10"/>
          </p:nvPr>
        </p:nvSpPr>
        <p:spPr/>
        <p:txBody>
          <a:bodyPr/>
          <a:lstStyle/>
          <a:p>
            <a:fld id="{9687A7CB-37B0-4623-A7B2-BD341A289C86}" type="datetimeFigureOut">
              <a:rPr lang="en-US" smtClean="0"/>
              <a:t>11/15/2022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99035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日期占位符 6"/>
          <p:cNvSpPr>
            <a:spLocks noGrp="1"/>
          </p:cNvSpPr>
          <p:nvPr>
            <p:ph type="dt" sz="half" idx="10"/>
          </p:nvPr>
        </p:nvSpPr>
        <p:spPr/>
        <p:txBody>
          <a:bodyPr/>
          <a:lstStyle/>
          <a:p>
            <a:fld id="{9687A7CB-37B0-4623-A7B2-BD341A289C86}" type="datetimeFigureOut">
              <a:rPr lang="en-US" smtClean="0"/>
              <a:t>11/15/2022</a:t>
            </a:fld>
            <a:endParaRPr lang="en-US"/>
          </a:p>
        </p:txBody>
      </p:sp>
      <p:sp>
        <p:nvSpPr>
          <p:cNvPr id="8" name="页脚占位符 7"/>
          <p:cNvSpPr>
            <a:spLocks noGrp="1"/>
          </p:cNvSpPr>
          <p:nvPr>
            <p:ph type="ftr" sz="quarter" idx="11"/>
          </p:nvPr>
        </p:nvSpPr>
        <p:spPr/>
        <p:txBody>
          <a:bodyPr/>
          <a:lstStyle/>
          <a:p>
            <a:endParaRPr lang="en-US"/>
          </a:p>
        </p:txBody>
      </p:sp>
      <p:sp>
        <p:nvSpPr>
          <p:cNvPr id="9" name="灯片编号占位符 8"/>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79467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日期占位符 2"/>
          <p:cNvSpPr>
            <a:spLocks noGrp="1"/>
          </p:cNvSpPr>
          <p:nvPr>
            <p:ph type="dt" sz="half" idx="10"/>
          </p:nvPr>
        </p:nvSpPr>
        <p:spPr/>
        <p:txBody>
          <a:bodyPr/>
          <a:lstStyle/>
          <a:p>
            <a:fld id="{9687A7CB-37B0-4623-A7B2-BD341A289C86}" type="datetimeFigureOut">
              <a:rPr lang="en-US" smtClean="0"/>
              <a:t>11/15/2022</a:t>
            </a:fld>
            <a:endParaRPr lang="en-US"/>
          </a:p>
        </p:txBody>
      </p:sp>
      <p:sp>
        <p:nvSpPr>
          <p:cNvPr id="4" name="页脚占位符 3"/>
          <p:cNvSpPr>
            <a:spLocks noGrp="1"/>
          </p:cNvSpPr>
          <p:nvPr>
            <p:ph type="ftr" sz="quarter" idx="11"/>
          </p:nvPr>
        </p:nvSpPr>
        <p:spPr/>
        <p:txBody>
          <a:bodyPr/>
          <a:lstStyle/>
          <a:p>
            <a:endParaRPr lang="en-US"/>
          </a:p>
        </p:txBody>
      </p:sp>
      <p:sp>
        <p:nvSpPr>
          <p:cNvPr id="5" name="灯片编号占位符 4"/>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269963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687A7CB-37B0-4623-A7B2-BD341A289C86}" type="datetimeFigureOut">
              <a:rPr lang="en-US" smtClean="0"/>
              <a:t>11/15/2022</a:t>
            </a:fld>
            <a:endParaRPr lang="en-US"/>
          </a:p>
        </p:txBody>
      </p:sp>
      <p:sp>
        <p:nvSpPr>
          <p:cNvPr id="3" name="页脚占位符 2"/>
          <p:cNvSpPr>
            <a:spLocks noGrp="1"/>
          </p:cNvSpPr>
          <p:nvPr>
            <p:ph type="ftr" sz="quarter" idx="11"/>
          </p:nvPr>
        </p:nvSpPr>
        <p:spPr/>
        <p:txBody>
          <a:bodyPr/>
          <a:lstStyle/>
          <a:p>
            <a:endParaRPr lang="en-US"/>
          </a:p>
        </p:txBody>
      </p:sp>
      <p:sp>
        <p:nvSpPr>
          <p:cNvPr id="4" name="灯片编号占位符 3"/>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476469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11/15/2022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2104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11/15/2022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066950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7A7CB-37B0-4623-A7B2-BD341A289C86}" type="datetimeFigureOut">
              <a:rPr lang="en-US" smtClean="0"/>
              <a:t>11/15/2022</a:t>
            </a:fld>
            <a:endParaRPr 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542F7D-D1F9-40D9-B652-BFB8B15F6775}" type="slidenum">
              <a:rPr lang="en-US" smtClean="0"/>
              <a:t>‹#›</a:t>
            </a:fld>
            <a:endParaRPr lang="en-US"/>
          </a:p>
        </p:txBody>
      </p:sp>
    </p:spTree>
    <p:extLst>
      <p:ext uri="{BB962C8B-B14F-4D97-AF65-F5344CB8AC3E}">
        <p14:creationId xmlns:p14="http://schemas.microsoft.com/office/powerpoint/2010/main" val="294658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mcs.anl.gov/mpi-symposium/slides/david_w_walker_25yrsmpi.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dirty="0" smtClean="0"/>
              <a:t>Computational Physics</a:t>
            </a:r>
            <a:br>
              <a:rPr lang="en-US" dirty="0" smtClean="0"/>
            </a:br>
            <a:r>
              <a:rPr lang="en-US" dirty="0" smtClean="0"/>
              <a:t>(Lecture </a:t>
            </a:r>
            <a:r>
              <a:rPr lang="en-US" dirty="0" smtClean="0"/>
              <a:t>20</a:t>
            </a:r>
            <a:r>
              <a:rPr lang="en-US" dirty="0" smtClean="0"/>
              <a:t>)</a:t>
            </a:r>
            <a:r>
              <a:rPr lang="en-US" dirty="0" smtClean="0"/>
              <a:t>	</a:t>
            </a:r>
            <a:endParaRPr lang="en-US" dirty="0"/>
          </a:p>
        </p:txBody>
      </p:sp>
      <p:sp>
        <p:nvSpPr>
          <p:cNvPr id="3" name="副标题 2"/>
          <p:cNvSpPr>
            <a:spLocks noGrp="1"/>
          </p:cNvSpPr>
          <p:nvPr>
            <p:ph type="subTitle" idx="1"/>
          </p:nvPr>
        </p:nvSpPr>
        <p:spPr/>
        <p:txBody>
          <a:bodyPr/>
          <a:lstStyle/>
          <a:p>
            <a:r>
              <a:rPr lang="en-US" dirty="0" smtClean="0"/>
              <a:t>PHY4061</a:t>
            </a:r>
            <a:endParaRPr lang="en-US" dirty="0"/>
          </a:p>
        </p:txBody>
      </p:sp>
    </p:spTree>
    <p:extLst>
      <p:ext uri="{BB962C8B-B14F-4D97-AF65-F5344CB8AC3E}">
        <p14:creationId xmlns:p14="http://schemas.microsoft.com/office/powerpoint/2010/main" val="2881239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If the performance needs increase:</a:t>
            </a:r>
          </a:p>
          <a:p>
            <a:pPr lvl="1"/>
            <a:r>
              <a:rPr lang="en-US" dirty="0" smtClean="0"/>
              <a:t>A cluster of interconnected workstations can be considered as a parallel machine. </a:t>
            </a:r>
          </a:p>
          <a:p>
            <a:pPr lvl="1"/>
            <a:r>
              <a:rPr lang="en-US" dirty="0" smtClean="0"/>
              <a:t>The interconnection network of such clusters is characterized by relatively small bandwidths and high latency. </a:t>
            </a:r>
            <a:endParaRPr lang="en-US" dirty="0"/>
          </a:p>
        </p:txBody>
      </p:sp>
    </p:spTree>
    <p:extLst>
      <p:ext uri="{BB962C8B-B14F-4D97-AF65-F5344CB8AC3E}">
        <p14:creationId xmlns:p14="http://schemas.microsoft.com/office/powerpoint/2010/main" val="841865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lnSpcReduction="10000"/>
          </a:bodyPr>
          <a:lstStyle/>
          <a:p>
            <a:r>
              <a:rPr lang="en-US" dirty="0" smtClean="0"/>
              <a:t>We can realize integrate massively parallel processors, multiprocessor systems, cluster of interconnected workstations, vector computers into a network environment and combine them to form a heterogeneous super computer.</a:t>
            </a:r>
          </a:p>
          <a:p>
            <a:r>
              <a:rPr lang="en-US" dirty="0" smtClean="0"/>
              <a:t>Message-passing interface (MPI) is a landmark achievement in making such systems programmable. </a:t>
            </a:r>
            <a:endParaRPr lang="en-US" dirty="0"/>
          </a:p>
        </p:txBody>
      </p:sp>
    </p:spTree>
    <p:extLst>
      <p:ext uri="{BB962C8B-B14F-4D97-AF65-F5344CB8AC3E}">
        <p14:creationId xmlns:p14="http://schemas.microsoft.com/office/powerpoint/2010/main" val="23783510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smtClean="0"/>
              <a:t>Flynn’s classification of computer architectures</a:t>
            </a:r>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6281" t="16251" r="46354" b="9791"/>
          <a:stretch/>
        </p:blipFill>
        <p:spPr bwMode="auto">
          <a:xfrm>
            <a:off x="1907704" y="1483794"/>
            <a:ext cx="4861560" cy="541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606084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Message passing </a:t>
            </a:r>
            <a:r>
              <a:rPr lang="en-US" dirty="0" err="1" smtClean="0"/>
              <a:t>multicomputers</a:t>
            </a:r>
            <a:r>
              <a:rPr lang="en-US" dirty="0" smtClean="0"/>
              <a:t>:</a:t>
            </a:r>
          </a:p>
          <a:p>
            <a:r>
              <a:rPr lang="en-US" dirty="0" smtClean="0"/>
              <a:t>The processors in a multiprocessor system communicate with each other through shared variables in a common memory, each node in a multicomputer system has a local memory, not shared with other nodes. </a:t>
            </a:r>
          </a:p>
          <a:p>
            <a:r>
              <a:rPr lang="en-US" dirty="0" err="1" smtClean="0"/>
              <a:t>Interprocessor</a:t>
            </a:r>
            <a:r>
              <a:rPr lang="en-US" dirty="0" smtClean="0"/>
              <a:t> communication is done through message passing.</a:t>
            </a:r>
            <a:endParaRPr lang="en-US" dirty="0"/>
          </a:p>
        </p:txBody>
      </p:sp>
    </p:spTree>
    <p:extLst>
      <p:ext uri="{BB962C8B-B14F-4D97-AF65-F5344CB8AC3E}">
        <p14:creationId xmlns:p14="http://schemas.microsoft.com/office/powerpoint/2010/main" val="12677181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smtClean="0"/>
              <a:t>Massively parallel processor systems</a:t>
            </a:r>
            <a:endParaRPr lang="en-US" dirty="0"/>
          </a:p>
        </p:txBody>
      </p:sp>
      <p:sp>
        <p:nvSpPr>
          <p:cNvPr id="3" name="内容占位符 2"/>
          <p:cNvSpPr>
            <a:spLocks noGrp="1"/>
          </p:cNvSpPr>
          <p:nvPr>
            <p:ph idx="1"/>
          </p:nvPr>
        </p:nvSpPr>
        <p:spPr/>
        <p:txBody>
          <a:bodyPr>
            <a:normAutofit lnSpcReduction="10000"/>
          </a:bodyPr>
          <a:lstStyle/>
          <a:p>
            <a:r>
              <a:rPr lang="en-US" dirty="0" smtClean="0"/>
              <a:t>Hundreds or several thousands of identical processors, each has its own memory.</a:t>
            </a:r>
          </a:p>
          <a:p>
            <a:r>
              <a:rPr lang="en-US" dirty="0" smtClean="0"/>
              <a:t>Distributed memory </a:t>
            </a:r>
            <a:r>
              <a:rPr lang="en-US" dirty="0" err="1" smtClean="0"/>
              <a:t>multicomputers</a:t>
            </a:r>
            <a:r>
              <a:rPr lang="en-US" dirty="0" smtClean="0"/>
              <a:t> are most useful for problems that can be broken into many relatively independent parts. </a:t>
            </a:r>
          </a:p>
          <a:p>
            <a:r>
              <a:rPr lang="en-US" dirty="0" smtClean="0"/>
              <a:t>The interaction should be small</a:t>
            </a:r>
          </a:p>
          <a:p>
            <a:pPr lvl="1"/>
            <a:r>
              <a:rPr lang="en-US" dirty="0" err="1" smtClean="0"/>
              <a:t>Interprocessor</a:t>
            </a:r>
            <a:r>
              <a:rPr lang="en-US" dirty="0" smtClean="0"/>
              <a:t> communication can degrade the system performance. </a:t>
            </a:r>
          </a:p>
          <a:p>
            <a:pPr lvl="1"/>
            <a:r>
              <a:rPr lang="en-US" dirty="0" smtClean="0"/>
              <a:t>Limiting factors: bandwidth and latency. </a:t>
            </a:r>
            <a:endParaRPr lang="en-US" dirty="0"/>
          </a:p>
        </p:txBody>
      </p:sp>
    </p:spTree>
    <p:extLst>
      <p:ext uri="{BB962C8B-B14F-4D97-AF65-F5344CB8AC3E}">
        <p14:creationId xmlns:p14="http://schemas.microsoft.com/office/powerpoint/2010/main" val="13614936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smtClean="0"/>
              <a:t>Message passing programming model</a:t>
            </a:r>
            <a:endParaRPr lang="en-US" dirty="0"/>
          </a:p>
        </p:txBody>
      </p:sp>
      <p:sp>
        <p:nvSpPr>
          <p:cNvPr id="3" name="内容占位符 2"/>
          <p:cNvSpPr>
            <a:spLocks noGrp="1"/>
          </p:cNvSpPr>
          <p:nvPr>
            <p:ph idx="1"/>
          </p:nvPr>
        </p:nvSpPr>
        <p:spPr/>
        <p:txBody>
          <a:bodyPr/>
          <a:lstStyle/>
          <a:p>
            <a:r>
              <a:rPr lang="en-US" dirty="0" smtClean="0"/>
              <a:t>The communication channels are mapped onto the communication network.</a:t>
            </a:r>
          </a:p>
          <a:p>
            <a:r>
              <a:rPr lang="en-US" dirty="0" smtClean="0"/>
              <a:t>The communication hardware is capable of operating independently of its assigned compute node so that communication and computation can be done concurrently. </a:t>
            </a:r>
            <a:endParaRPr lang="en-US" dirty="0"/>
          </a:p>
        </p:txBody>
      </p:sp>
    </p:spTree>
    <p:extLst>
      <p:ext uri="{BB962C8B-B14F-4D97-AF65-F5344CB8AC3E}">
        <p14:creationId xmlns:p14="http://schemas.microsoft.com/office/powerpoint/2010/main" val="1622122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The efficiency is determined by the quality of mapping the process graph with its communication edges onto the distributed memory architecture. </a:t>
            </a:r>
          </a:p>
          <a:p>
            <a:r>
              <a:rPr lang="en-US" dirty="0" smtClean="0"/>
              <a:t>In the ideal case, </a:t>
            </a:r>
          </a:p>
          <a:p>
            <a:pPr lvl="1"/>
            <a:r>
              <a:rPr lang="en-US" dirty="0" smtClean="0"/>
              <a:t>Each task gets its own processor, every communication channel corresponds with a direct physical link between both communication nodes.</a:t>
            </a:r>
            <a:endParaRPr lang="en-US" dirty="0"/>
          </a:p>
        </p:txBody>
      </p:sp>
    </p:spTree>
    <p:extLst>
      <p:ext uri="{BB962C8B-B14F-4D97-AF65-F5344CB8AC3E}">
        <p14:creationId xmlns:p14="http://schemas.microsoft.com/office/powerpoint/2010/main" val="39181993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10000"/>
          </a:bodyPr>
          <a:lstStyle/>
          <a:p>
            <a:r>
              <a:rPr lang="en-US" dirty="0" smtClean="0"/>
              <a:t>Available processors in massively parallel systems. </a:t>
            </a:r>
          </a:p>
          <a:p>
            <a:r>
              <a:rPr lang="en-US" dirty="0" smtClean="0"/>
              <a:t>Scalability requires a relatively simple communication network.</a:t>
            </a:r>
          </a:p>
          <a:p>
            <a:r>
              <a:rPr lang="en-US" dirty="0" smtClean="0"/>
              <a:t>Compromises are unavoidable. </a:t>
            </a:r>
          </a:p>
          <a:p>
            <a:r>
              <a:rPr lang="en-US" dirty="0" smtClean="0"/>
              <a:t>For example: a logical communication channel is routed when it passes one or more grid points. The transfer of data takes time. If there is no hardware support, routing must be done by software emulation.</a:t>
            </a:r>
            <a:endParaRPr lang="en-US" dirty="0"/>
          </a:p>
        </p:txBody>
      </p:sp>
    </p:spTree>
    <p:extLst>
      <p:ext uri="{BB962C8B-B14F-4D97-AF65-F5344CB8AC3E}">
        <p14:creationId xmlns:p14="http://schemas.microsoft.com/office/powerpoint/2010/main" val="15404399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On one hand, communication paths with different delays arise by non-optimal mapping of communication channels onto the network.</a:t>
            </a:r>
          </a:p>
          <a:p>
            <a:r>
              <a:rPr lang="en-US" dirty="0" smtClean="0"/>
              <a:t>On the other hand, several logical channels are multiplexed on one physical link. </a:t>
            </a:r>
          </a:p>
          <a:p>
            <a:r>
              <a:rPr lang="en-US" dirty="0" smtClean="0"/>
              <a:t>Therefore, usable communication bandwidth is decreased. </a:t>
            </a:r>
            <a:endParaRPr lang="en-US" dirty="0"/>
          </a:p>
        </p:txBody>
      </p:sp>
    </p:spTree>
    <p:extLst>
      <p:ext uri="{BB962C8B-B14F-4D97-AF65-F5344CB8AC3E}">
        <p14:creationId xmlns:p14="http://schemas.microsoft.com/office/powerpoint/2010/main" val="2132437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10000"/>
          </a:bodyPr>
          <a:lstStyle/>
          <a:p>
            <a:r>
              <a:rPr lang="en-US" dirty="0" smtClean="0"/>
              <a:t>In recent years, adaptive parallel algorithms are developed.</a:t>
            </a:r>
          </a:p>
          <a:p>
            <a:r>
              <a:rPr lang="en-US" dirty="0" smtClean="0"/>
              <a:t>The decision of how to imbed the actual process graph into the processor graph can’t be made statically at the compile time, but only at the runtime. </a:t>
            </a:r>
          </a:p>
          <a:p>
            <a:r>
              <a:rPr lang="en-US" dirty="0" smtClean="0"/>
              <a:t>Newly created tasks should be placed on processors with less workload to ensure a load balance. </a:t>
            </a:r>
          </a:p>
          <a:p>
            <a:r>
              <a:rPr lang="en-US" dirty="0" smtClean="0"/>
              <a:t>The communication paths should be kept as short as possible and not be overloaded by existing channels. </a:t>
            </a:r>
            <a:endParaRPr lang="en-US" dirty="0"/>
          </a:p>
        </p:txBody>
      </p:sp>
    </p:spTree>
    <p:extLst>
      <p:ext uri="{BB962C8B-B14F-4D97-AF65-F5344CB8AC3E}">
        <p14:creationId xmlns:p14="http://schemas.microsoft.com/office/powerpoint/2010/main" val="27229617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smtClean="0"/>
              <a:t>Principles of Parallel computers and some Impacts on their programming models</a:t>
            </a:r>
            <a:endParaRPr lang="en-US" dirty="0"/>
          </a:p>
        </p:txBody>
      </p:sp>
      <p:sp>
        <p:nvSpPr>
          <p:cNvPr id="3" name="内容占位符 2"/>
          <p:cNvSpPr>
            <a:spLocks noGrp="1"/>
          </p:cNvSpPr>
          <p:nvPr>
            <p:ph idx="1"/>
          </p:nvPr>
        </p:nvSpPr>
        <p:spPr/>
        <p:txBody>
          <a:bodyPr/>
          <a:lstStyle/>
          <a:p>
            <a:r>
              <a:rPr lang="en-US" dirty="0" smtClean="0"/>
              <a:t>Key technology developed in the last 25 years in solving scientific, mathematical and technical problems.</a:t>
            </a:r>
          </a:p>
          <a:p>
            <a:r>
              <a:rPr lang="en-US" dirty="0" smtClean="0"/>
              <a:t>A broad spectrum of parallel architectures has been developed. </a:t>
            </a:r>
            <a:endParaRPr lang="en-US" dirty="0"/>
          </a:p>
        </p:txBody>
      </p:sp>
    </p:spTree>
    <p:extLst>
      <p:ext uri="{BB962C8B-B14F-4D97-AF65-F5344CB8AC3E}">
        <p14:creationId xmlns:p14="http://schemas.microsoft.com/office/powerpoint/2010/main" val="14601907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Programming Using MPI</a:t>
            </a:r>
            <a:endParaRPr lang="en-US" dirty="0"/>
          </a:p>
        </p:txBody>
      </p:sp>
      <p:sp>
        <p:nvSpPr>
          <p:cNvPr id="3" name="内容占位符 2"/>
          <p:cNvSpPr>
            <a:spLocks noGrp="1"/>
          </p:cNvSpPr>
          <p:nvPr>
            <p:ph idx="1"/>
          </p:nvPr>
        </p:nvSpPr>
        <p:spPr/>
        <p:txBody>
          <a:bodyPr>
            <a:normAutofit fontScale="85000" lnSpcReduction="10000"/>
          </a:bodyPr>
          <a:lstStyle/>
          <a:p>
            <a:r>
              <a:rPr lang="en-US" dirty="0" smtClean="0"/>
              <a:t>Message passing is a widely-used paradigm for writing parallel applications. </a:t>
            </a:r>
          </a:p>
          <a:p>
            <a:r>
              <a:rPr lang="en-US" dirty="0" smtClean="0"/>
              <a:t>For different hardware platforms, the implementations are different!</a:t>
            </a:r>
          </a:p>
          <a:p>
            <a:r>
              <a:rPr lang="en-US" dirty="0" smtClean="0"/>
              <a:t>To solve this problem, one way is to propose a standard. </a:t>
            </a:r>
          </a:p>
          <a:p>
            <a:r>
              <a:rPr lang="en-US" dirty="0" smtClean="0"/>
              <a:t>The required process started in 1992 in a workshop.</a:t>
            </a:r>
          </a:p>
          <a:p>
            <a:pPr lvl="1"/>
            <a:r>
              <a:rPr lang="en-US" dirty="0" smtClean="0"/>
              <a:t>Most of the major vendors, researchers involved. </a:t>
            </a:r>
          </a:p>
          <a:p>
            <a:pPr lvl="1"/>
            <a:r>
              <a:rPr lang="en-US" dirty="0" smtClean="0"/>
              <a:t>Message passing interface standard, MPI.</a:t>
            </a:r>
          </a:p>
          <a:p>
            <a:pPr lvl="1"/>
            <a:r>
              <a:rPr lang="en-US" dirty="0">
                <a:hlinkClick r:id="rId2"/>
              </a:rPr>
              <a:t>https://www.mcs.anl.gov/mpi-symposium/slides/david_w_walker_25yrsmpi.pdf</a:t>
            </a:r>
            <a:endParaRPr lang="en-US" dirty="0" smtClean="0"/>
          </a:p>
          <a:p>
            <a:endParaRPr lang="en-US" dirty="0"/>
          </a:p>
        </p:txBody>
      </p:sp>
    </p:spTree>
    <p:extLst>
      <p:ext uri="{BB962C8B-B14F-4D97-AF65-F5344CB8AC3E}">
        <p14:creationId xmlns:p14="http://schemas.microsoft.com/office/powerpoint/2010/main" val="22039944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dirty="0"/>
          </a:p>
        </p:txBody>
      </p:sp>
      <p:sp>
        <p:nvSpPr>
          <p:cNvPr id="3" name="内容占位符 2"/>
          <p:cNvSpPr>
            <a:spLocks noGrp="1"/>
          </p:cNvSpPr>
          <p:nvPr>
            <p:ph idx="1"/>
          </p:nvPr>
        </p:nvSpPr>
        <p:spPr/>
        <p:txBody>
          <a:bodyPr>
            <a:normAutofit fontScale="85000" lnSpcReduction="10000"/>
          </a:bodyPr>
          <a:lstStyle/>
          <a:p>
            <a:r>
              <a:rPr lang="en-US" dirty="0" smtClean="0"/>
              <a:t>The main goal state</a:t>
            </a:r>
            <a:r>
              <a:rPr lang="en-US" altLang="zh-CN" dirty="0" smtClean="0"/>
              <a:t>d</a:t>
            </a:r>
            <a:r>
              <a:rPr lang="en-US" dirty="0" smtClean="0"/>
              <a:t> by MPI forum is:</a:t>
            </a:r>
          </a:p>
          <a:p>
            <a:pPr lvl="1"/>
            <a:r>
              <a:rPr lang="en-US" dirty="0" smtClean="0"/>
              <a:t>“to develop a widely used standard for writing message passing programs. As such the interface should establish a practical, portable, efficient, and flexible standard for message passing”. </a:t>
            </a:r>
          </a:p>
          <a:p>
            <a:r>
              <a:rPr lang="en-US" dirty="0" smtClean="0"/>
              <a:t>Other goals are:</a:t>
            </a:r>
          </a:p>
          <a:p>
            <a:pPr lvl="1"/>
            <a:r>
              <a:rPr lang="en-US" dirty="0" smtClean="0"/>
              <a:t>To allow efficient communication (memory to memory copying, overlap of computation and communication).</a:t>
            </a:r>
          </a:p>
          <a:p>
            <a:pPr lvl="1"/>
            <a:r>
              <a:rPr lang="en-US" dirty="0" smtClean="0"/>
              <a:t>To allow for implementations that can be used in </a:t>
            </a:r>
            <a:r>
              <a:rPr lang="en-US" dirty="0" err="1" smtClean="0"/>
              <a:t>heterogenous</a:t>
            </a:r>
            <a:r>
              <a:rPr lang="en-US" dirty="0" smtClean="0"/>
              <a:t> environments, </a:t>
            </a:r>
          </a:p>
          <a:p>
            <a:pPr lvl="1"/>
            <a:r>
              <a:rPr lang="en-US" dirty="0" smtClean="0"/>
              <a:t>To design an interface that is not too different from current practice, such as PVM, Express. </a:t>
            </a:r>
            <a:endParaRPr lang="en-US" dirty="0"/>
          </a:p>
        </p:txBody>
      </p:sp>
    </p:spTree>
    <p:extLst>
      <p:ext uri="{BB962C8B-B14F-4D97-AF65-F5344CB8AC3E}">
        <p14:creationId xmlns:p14="http://schemas.microsoft.com/office/powerpoint/2010/main" val="25040788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20000"/>
          </a:bodyPr>
          <a:lstStyle/>
          <a:p>
            <a:r>
              <a:rPr lang="en-US" dirty="0" smtClean="0"/>
              <a:t>The MPI standard is suitable for developing programs for distributed memory machines, shared memory machines, networks of workstations, and a combinations of these. </a:t>
            </a:r>
          </a:p>
          <a:p>
            <a:r>
              <a:rPr lang="en-US" dirty="0" smtClean="0"/>
              <a:t>Because the MPI forum only defines the interfaces and the contents of message passing routines, everyone may develop his own implementation.</a:t>
            </a:r>
          </a:p>
          <a:p>
            <a:r>
              <a:rPr lang="en-US" dirty="0" smtClean="0"/>
              <a:t>MPICH will be introduced here</a:t>
            </a:r>
          </a:p>
          <a:p>
            <a:pPr lvl="1"/>
            <a:r>
              <a:rPr lang="en-US" dirty="0" smtClean="0"/>
              <a:t>Developed by Argonne National Laboratory/Mississippi State University.</a:t>
            </a:r>
            <a:endParaRPr lang="en-US" dirty="0"/>
          </a:p>
        </p:txBody>
      </p:sp>
    </p:spTree>
    <p:extLst>
      <p:ext uri="{BB962C8B-B14F-4D97-AF65-F5344CB8AC3E}">
        <p14:creationId xmlns:p14="http://schemas.microsoft.com/office/powerpoint/2010/main" val="19542812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The basic structure of MPICH</a:t>
            </a:r>
            <a:endParaRPr lang="en-US" dirty="0"/>
          </a:p>
        </p:txBody>
      </p:sp>
      <p:sp>
        <p:nvSpPr>
          <p:cNvPr id="3" name="内容占位符 2"/>
          <p:cNvSpPr>
            <a:spLocks noGrp="1"/>
          </p:cNvSpPr>
          <p:nvPr>
            <p:ph idx="1"/>
          </p:nvPr>
        </p:nvSpPr>
        <p:spPr/>
        <p:txBody>
          <a:bodyPr>
            <a:normAutofit fontScale="92500" lnSpcReduction="20000"/>
          </a:bodyPr>
          <a:lstStyle/>
          <a:p>
            <a:r>
              <a:rPr lang="en-US" dirty="0" smtClean="0"/>
              <a:t>Each MPI application can be seen as a collection of concurrent processes. In order to use MPI functions, the application code is linked with a static library provide by the MPI software package. </a:t>
            </a:r>
          </a:p>
          <a:p>
            <a:r>
              <a:rPr lang="en-US" dirty="0" smtClean="0"/>
              <a:t>The library consists of two layers. The upper layer comprises all MPI functions that have been written hardware independent. </a:t>
            </a:r>
          </a:p>
          <a:p>
            <a:r>
              <a:rPr lang="en-US" dirty="0" smtClean="0"/>
              <a:t>The lower layer is the native communication subsystem on parallel machines or another message passing system, like PVM or P4.</a:t>
            </a:r>
          </a:p>
        </p:txBody>
      </p:sp>
    </p:spTree>
    <p:extLst>
      <p:ext uri="{BB962C8B-B14F-4D97-AF65-F5344CB8AC3E}">
        <p14:creationId xmlns:p14="http://schemas.microsoft.com/office/powerpoint/2010/main" val="5822190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P4 offers less functionality than MPI, but supports a wide </a:t>
            </a:r>
            <a:r>
              <a:rPr lang="en-US" dirty="0" smtClean="0"/>
              <a:t>variety </a:t>
            </a:r>
            <a:r>
              <a:rPr lang="en-US" dirty="0"/>
              <a:t>of parallel computer systems. </a:t>
            </a:r>
          </a:p>
          <a:p>
            <a:r>
              <a:rPr lang="en-US" dirty="0"/>
              <a:t>The MPI layer accesses the P4 layer through an abstract device interface. </a:t>
            </a:r>
          </a:p>
          <a:p>
            <a:r>
              <a:rPr lang="en-US" dirty="0"/>
              <a:t>So all hardware dependencies will be kept out of the MPI layer and the user code.  </a:t>
            </a:r>
          </a:p>
          <a:p>
            <a:endParaRPr lang="en-US" dirty="0"/>
          </a:p>
        </p:txBody>
      </p:sp>
    </p:spTree>
    <p:extLst>
      <p:ext uri="{BB962C8B-B14F-4D97-AF65-F5344CB8AC3E}">
        <p14:creationId xmlns:p14="http://schemas.microsoft.com/office/powerpoint/2010/main" val="37082274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20000"/>
          </a:bodyPr>
          <a:lstStyle/>
          <a:p>
            <a:r>
              <a:rPr lang="en-US" dirty="0" smtClean="0"/>
              <a:t>Processes with identical codes running on the same machine are called clusters in P4 terminology. </a:t>
            </a:r>
          </a:p>
          <a:p>
            <a:r>
              <a:rPr lang="en-US" dirty="0" smtClean="0"/>
              <a:t>P4 clusters are not visible to an MPI application.</a:t>
            </a:r>
          </a:p>
          <a:p>
            <a:r>
              <a:rPr lang="en-US" dirty="0" smtClean="0"/>
              <a:t>In order to achieve peak performance, P4 uses shared memory for all processes in the same cluster. </a:t>
            </a:r>
          </a:p>
          <a:p>
            <a:r>
              <a:rPr lang="en-US" dirty="0" smtClean="0"/>
              <a:t>Special message passing interfaces are used for processes connected by such an interface. </a:t>
            </a:r>
          </a:p>
          <a:p>
            <a:r>
              <a:rPr lang="en-US" dirty="0" smtClean="0"/>
              <a:t>All processes have access to the socket interface. </a:t>
            </a:r>
          </a:p>
          <a:p>
            <a:pPr lvl="1"/>
            <a:r>
              <a:rPr lang="en-US" dirty="0" smtClean="0"/>
              <a:t>Standard for all UNIX machines.</a:t>
            </a:r>
          </a:p>
        </p:txBody>
      </p:sp>
    </p:spTree>
    <p:extLst>
      <p:ext uri="{BB962C8B-B14F-4D97-AF65-F5344CB8AC3E}">
        <p14:creationId xmlns:p14="http://schemas.microsoft.com/office/powerpoint/2010/main" val="5298497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
            <a:ext cx="7740352" cy="67702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788686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What is included in MPI?</a:t>
            </a:r>
            <a:endParaRPr lang="en-US" dirty="0"/>
          </a:p>
        </p:txBody>
      </p:sp>
      <p:sp>
        <p:nvSpPr>
          <p:cNvPr id="3" name="内容占位符 2"/>
          <p:cNvSpPr>
            <a:spLocks noGrp="1"/>
          </p:cNvSpPr>
          <p:nvPr>
            <p:ph idx="1"/>
          </p:nvPr>
        </p:nvSpPr>
        <p:spPr/>
        <p:txBody>
          <a:bodyPr>
            <a:normAutofit lnSpcReduction="10000"/>
          </a:bodyPr>
          <a:lstStyle/>
          <a:p>
            <a:r>
              <a:rPr lang="en-US" dirty="0" smtClean="0"/>
              <a:t>Point to point communication</a:t>
            </a:r>
          </a:p>
          <a:p>
            <a:r>
              <a:rPr lang="en-US" dirty="0" smtClean="0"/>
              <a:t>Collective operations</a:t>
            </a:r>
          </a:p>
          <a:p>
            <a:r>
              <a:rPr lang="en-US" dirty="0" smtClean="0"/>
              <a:t>Process groups</a:t>
            </a:r>
          </a:p>
          <a:p>
            <a:r>
              <a:rPr lang="en-US" dirty="0" smtClean="0"/>
              <a:t>Communication contexts</a:t>
            </a:r>
          </a:p>
          <a:p>
            <a:r>
              <a:rPr lang="en-US" dirty="0" smtClean="0"/>
              <a:t>Process topologies</a:t>
            </a:r>
          </a:p>
          <a:p>
            <a:r>
              <a:rPr lang="en-US" dirty="0" smtClean="0"/>
              <a:t>Bindings for Fortran77 and C</a:t>
            </a:r>
          </a:p>
          <a:p>
            <a:r>
              <a:rPr lang="en-US" dirty="0" smtClean="0"/>
              <a:t>Environmental Management and </a:t>
            </a:r>
            <a:r>
              <a:rPr lang="en-US" altLang="zh-CN" dirty="0" smtClean="0"/>
              <a:t>inquiry</a:t>
            </a:r>
          </a:p>
          <a:p>
            <a:r>
              <a:rPr lang="en-US" dirty="0" smtClean="0"/>
              <a:t>Profiling interface.</a:t>
            </a:r>
            <a:endParaRPr lang="en-US" dirty="0"/>
          </a:p>
        </p:txBody>
      </p:sp>
    </p:spTree>
    <p:extLst>
      <p:ext uri="{BB962C8B-B14F-4D97-AF65-F5344CB8AC3E}">
        <p14:creationId xmlns:p14="http://schemas.microsoft.com/office/powerpoint/2010/main" val="33933808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smtClean="0"/>
              <a:t>What does the standard exclude?	</a:t>
            </a:r>
            <a:endParaRPr lang="en-US" dirty="0"/>
          </a:p>
        </p:txBody>
      </p:sp>
      <p:sp>
        <p:nvSpPr>
          <p:cNvPr id="3" name="内容占位符 2"/>
          <p:cNvSpPr>
            <a:spLocks noGrp="1"/>
          </p:cNvSpPr>
          <p:nvPr>
            <p:ph idx="1"/>
          </p:nvPr>
        </p:nvSpPr>
        <p:spPr/>
        <p:txBody>
          <a:bodyPr/>
          <a:lstStyle/>
          <a:p>
            <a:r>
              <a:rPr lang="en-US" dirty="0" smtClean="0"/>
              <a:t>Explicit shared memory operations</a:t>
            </a:r>
          </a:p>
          <a:p>
            <a:r>
              <a:rPr lang="en-US" dirty="0" smtClean="0"/>
              <a:t>Support for task management</a:t>
            </a:r>
          </a:p>
          <a:p>
            <a:r>
              <a:rPr lang="en-US" dirty="0" smtClean="0"/>
              <a:t>Parallel I/O functions</a:t>
            </a:r>
            <a:endParaRPr lang="en-US" dirty="0"/>
          </a:p>
        </p:txBody>
      </p:sp>
    </p:spTree>
    <p:extLst>
      <p:ext uri="{BB962C8B-B14F-4D97-AF65-F5344CB8AC3E}">
        <p14:creationId xmlns:p14="http://schemas.microsoft.com/office/powerpoint/2010/main" val="8716594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MPI says “hello world”</a:t>
            </a:r>
            <a:endParaRPr lang="en-US" dirty="0"/>
          </a:p>
        </p:txBody>
      </p:sp>
      <p:sp>
        <p:nvSpPr>
          <p:cNvPr id="3" name="内容占位符 2"/>
          <p:cNvSpPr>
            <a:spLocks noGrp="1"/>
          </p:cNvSpPr>
          <p:nvPr>
            <p:ph idx="1"/>
          </p:nvPr>
        </p:nvSpPr>
        <p:spPr/>
        <p:txBody>
          <a:bodyPr>
            <a:normAutofit fontScale="92500"/>
          </a:bodyPr>
          <a:lstStyle/>
          <a:p>
            <a:r>
              <a:rPr lang="en-US" dirty="0" smtClean="0"/>
              <a:t>MPI is a complex system that comprises 129 functions. </a:t>
            </a:r>
            <a:endParaRPr lang="en-US" dirty="0"/>
          </a:p>
          <a:p>
            <a:r>
              <a:rPr lang="en-US" dirty="0" smtClean="0"/>
              <a:t>But a small subset of six functions is sufficient to solve a moderate range of problems!</a:t>
            </a:r>
          </a:p>
          <a:p>
            <a:r>
              <a:rPr lang="en-US" dirty="0" smtClean="0"/>
              <a:t>The hello world program uses this subset.</a:t>
            </a:r>
          </a:p>
          <a:p>
            <a:pPr lvl="1"/>
            <a:r>
              <a:rPr lang="en-US" dirty="0" smtClean="0"/>
              <a:t>Only a basic point-to-point communication is shown.</a:t>
            </a:r>
          </a:p>
          <a:p>
            <a:pPr lvl="1"/>
            <a:r>
              <a:rPr lang="en-US" dirty="0" smtClean="0"/>
              <a:t>The program uses the SPMD paradigm.</a:t>
            </a:r>
          </a:p>
          <a:p>
            <a:pPr lvl="2"/>
            <a:r>
              <a:rPr lang="en-US" altLang="zh-CN" dirty="0" smtClean="0"/>
              <a:t>Similar to SIMD</a:t>
            </a:r>
            <a:endParaRPr lang="en-US" dirty="0" smtClean="0"/>
          </a:p>
          <a:p>
            <a:pPr lvl="1"/>
            <a:r>
              <a:rPr lang="en-US" dirty="0" smtClean="0"/>
              <a:t>All MPI processes run identical codes.</a:t>
            </a:r>
            <a:endParaRPr lang="en-US" dirty="0"/>
          </a:p>
        </p:txBody>
      </p:sp>
    </p:spTree>
    <p:extLst>
      <p:ext uri="{BB962C8B-B14F-4D97-AF65-F5344CB8AC3E}">
        <p14:creationId xmlns:p14="http://schemas.microsoft.com/office/powerpoint/2010/main" val="4154326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A parallel algorithm can be efficiently implemented </a:t>
            </a:r>
          </a:p>
          <a:p>
            <a:pPr lvl="1"/>
            <a:r>
              <a:rPr lang="en-US" dirty="0" smtClean="0"/>
              <a:t>Only if it is designed for the specific needs</a:t>
            </a:r>
          </a:p>
          <a:p>
            <a:r>
              <a:rPr lang="en-US" dirty="0" smtClean="0"/>
              <a:t>Basic introduction to the architectures of parallel computers.</a:t>
            </a:r>
            <a:endParaRPr lang="en-US" dirty="0"/>
          </a:p>
        </p:txBody>
      </p:sp>
    </p:spTree>
    <p:extLst>
      <p:ext uri="{BB962C8B-B14F-4D97-AF65-F5344CB8AC3E}">
        <p14:creationId xmlns:p14="http://schemas.microsoft.com/office/powerpoint/2010/main" val="10675526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dirty="0"/>
          </a:p>
        </p:txBody>
      </p:sp>
      <p:sp>
        <p:nvSpPr>
          <p:cNvPr id="3" name="内容占位符 2"/>
          <p:cNvSpPr>
            <a:spLocks noGrp="1"/>
          </p:cNvSpPr>
          <p:nvPr>
            <p:ph idx="1"/>
          </p:nvPr>
        </p:nvSpPr>
        <p:spPr/>
        <p:txBody>
          <a:bodyPr>
            <a:normAutofit fontScale="85000" lnSpcReduction="20000"/>
          </a:bodyPr>
          <a:lstStyle/>
          <a:p>
            <a:r>
              <a:rPr lang="en-US" altLang="zh-CN" dirty="0" smtClean="0"/>
              <a:t>The details of compiling this program depend on the systems you have.</a:t>
            </a:r>
          </a:p>
          <a:p>
            <a:r>
              <a:rPr lang="en-US" dirty="0" smtClean="0"/>
              <a:t>MPI does not include a standard for how to start the MPI processes.</a:t>
            </a:r>
          </a:p>
          <a:p>
            <a:r>
              <a:rPr lang="en-US" dirty="0" smtClean="0"/>
              <a:t>Under MPICH, the best way to describe ones own parallel virtual machine is given by using a configuration file, called a process group file. </a:t>
            </a:r>
          </a:p>
          <a:p>
            <a:r>
              <a:rPr lang="en-US" dirty="0" smtClean="0"/>
              <a:t>On a heterogeneous network, which requires different executables, it is the only possible way. The process group file contains the machines (first entry), the number of processes to start (second entry) and the full path of the executable programs.  </a:t>
            </a:r>
            <a:endParaRPr lang="en-US" dirty="0"/>
          </a:p>
        </p:txBody>
      </p:sp>
    </p:spTree>
    <p:extLst>
      <p:ext uri="{BB962C8B-B14F-4D97-AF65-F5344CB8AC3E}">
        <p14:creationId xmlns:p14="http://schemas.microsoft.com/office/powerpoint/2010/main" val="5795336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Example process group file hello.pg</a:t>
            </a:r>
            <a:endParaRPr lang="en-US" dirty="0"/>
          </a:p>
        </p:txBody>
      </p:sp>
      <p:sp>
        <p:nvSpPr>
          <p:cNvPr id="3" name="内容占位符 2"/>
          <p:cNvSpPr>
            <a:spLocks noGrp="1"/>
          </p:cNvSpPr>
          <p:nvPr>
            <p:ph idx="1"/>
          </p:nvPr>
        </p:nvSpPr>
        <p:spPr/>
        <p:txBody>
          <a:bodyPr>
            <a:normAutofit fontScale="85000" lnSpcReduction="10000"/>
          </a:bodyPr>
          <a:lstStyle/>
          <a:p>
            <a:r>
              <a:rPr lang="en-US" dirty="0" err="1" smtClean="0"/>
              <a:t>Sun_a</a:t>
            </a:r>
            <a:r>
              <a:rPr lang="en-US" dirty="0" smtClean="0"/>
              <a:t> 0 /home/</a:t>
            </a:r>
            <a:r>
              <a:rPr lang="en-US" dirty="0" err="1" smtClean="0"/>
              <a:t>jennifer</a:t>
            </a:r>
            <a:r>
              <a:rPr lang="en-US" dirty="0" smtClean="0"/>
              <a:t>/sun4/hello</a:t>
            </a:r>
          </a:p>
          <a:p>
            <a:r>
              <a:rPr lang="en-US" dirty="0" err="1" smtClean="0"/>
              <a:t>Sun_b</a:t>
            </a:r>
            <a:r>
              <a:rPr lang="en-US" dirty="0" smtClean="0"/>
              <a:t> 1 /home/</a:t>
            </a:r>
            <a:r>
              <a:rPr lang="en-US" dirty="0" err="1" smtClean="0"/>
              <a:t>jennifer</a:t>
            </a:r>
            <a:r>
              <a:rPr lang="en-US" dirty="0" smtClean="0"/>
              <a:t>/sun4/hello</a:t>
            </a:r>
          </a:p>
          <a:p>
            <a:r>
              <a:rPr lang="en-US" dirty="0" smtClean="0"/>
              <a:t>Ksr1 3 /home/</a:t>
            </a:r>
            <a:r>
              <a:rPr lang="en-US" dirty="0" err="1" smtClean="0"/>
              <a:t>jennifer</a:t>
            </a:r>
            <a:r>
              <a:rPr lang="en-US" dirty="0" smtClean="0"/>
              <a:t>/</a:t>
            </a:r>
            <a:r>
              <a:rPr lang="en-US" dirty="0" err="1" smtClean="0"/>
              <a:t>ksr</a:t>
            </a:r>
            <a:r>
              <a:rPr lang="en-US" dirty="0" smtClean="0"/>
              <a:t>/</a:t>
            </a:r>
            <a:r>
              <a:rPr lang="en-US" dirty="0" err="1" smtClean="0"/>
              <a:t>ksrhello</a:t>
            </a:r>
            <a:endParaRPr lang="en-US" dirty="0" smtClean="0"/>
          </a:p>
          <a:p>
            <a:r>
              <a:rPr lang="en-US" dirty="0" smtClean="0"/>
              <a:t>Suppose we call the application hello, the process group file should be named hello.pg.</a:t>
            </a:r>
          </a:p>
          <a:p>
            <a:r>
              <a:rPr lang="en-US" dirty="0" smtClean="0"/>
              <a:t>To run the whole application it suffices to call hello on workstation </a:t>
            </a:r>
            <a:r>
              <a:rPr lang="en-US" dirty="0" err="1" smtClean="0"/>
              <a:t>sun_a</a:t>
            </a:r>
            <a:r>
              <a:rPr lang="en-US" dirty="0" smtClean="0"/>
              <a:t>, which serves as a console. </a:t>
            </a:r>
          </a:p>
          <a:p>
            <a:r>
              <a:rPr lang="en-US" dirty="0" smtClean="0"/>
              <a:t>A start-up procedure interprets the process group file and starts the specified processes.</a:t>
            </a:r>
          </a:p>
          <a:p>
            <a:r>
              <a:rPr lang="en-US" dirty="0" smtClean="0"/>
              <a:t>sun-_a &gt; hello</a:t>
            </a:r>
            <a:endParaRPr lang="en-US" dirty="0"/>
          </a:p>
        </p:txBody>
      </p:sp>
    </p:spTree>
    <p:extLst>
      <p:ext uri="{BB962C8B-B14F-4D97-AF65-F5344CB8AC3E}">
        <p14:creationId xmlns:p14="http://schemas.microsoft.com/office/powerpoint/2010/main" val="30332192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lnSpcReduction="10000"/>
          </a:bodyPr>
          <a:lstStyle/>
          <a:p>
            <a:r>
              <a:rPr lang="en-US" dirty="0" smtClean="0"/>
              <a:t>The file above specifies five processes, one on both Sun workstations and three on a KSR1 virtual shared memory multiprocessor machine.</a:t>
            </a:r>
          </a:p>
          <a:p>
            <a:r>
              <a:rPr lang="en-US" dirty="0"/>
              <a:t> </a:t>
            </a:r>
            <a:r>
              <a:rPr lang="en-US" dirty="0" smtClean="0"/>
              <a:t>By calling hello on the console (in this case, </a:t>
            </a:r>
            <a:r>
              <a:rPr lang="en-US" dirty="0" err="1" smtClean="0"/>
              <a:t>sun_a</a:t>
            </a:r>
            <a:r>
              <a:rPr lang="en-US" dirty="0" smtClean="0"/>
              <a:t>), one process group file contains as number of (additional) processes the entry zero to start on every workstation just one process. </a:t>
            </a:r>
          </a:p>
        </p:txBody>
      </p:sp>
    </p:spTree>
    <p:extLst>
      <p:ext uri="{BB962C8B-B14F-4D97-AF65-F5344CB8AC3E}">
        <p14:creationId xmlns:p14="http://schemas.microsoft.com/office/powerpoint/2010/main" val="11767386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This program demonstrates the most common method for writing MIMD programs. Different processes, running on different processors, can execute different program parts by branching within the program based on an identifier. In MPI, this identifier is called rank.</a:t>
            </a:r>
            <a:endParaRPr lang="en-US" dirty="0"/>
          </a:p>
        </p:txBody>
      </p:sp>
    </p:spTree>
    <p:extLst>
      <p:ext uri="{BB962C8B-B14F-4D97-AF65-F5344CB8AC3E}">
        <p14:creationId xmlns:p14="http://schemas.microsoft.com/office/powerpoint/2010/main" val="3092110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Overview of architecture principles</a:t>
            </a:r>
            <a:endParaRPr lang="en-US" dirty="0"/>
          </a:p>
        </p:txBody>
      </p:sp>
      <p:sp>
        <p:nvSpPr>
          <p:cNvPr id="3" name="内容占位符 2"/>
          <p:cNvSpPr>
            <a:spLocks noGrp="1"/>
          </p:cNvSpPr>
          <p:nvPr>
            <p:ph idx="1"/>
          </p:nvPr>
        </p:nvSpPr>
        <p:spPr/>
        <p:txBody>
          <a:bodyPr/>
          <a:lstStyle/>
          <a:p>
            <a:r>
              <a:rPr lang="en-US" dirty="0" smtClean="0"/>
              <a:t>The first super computer architectures</a:t>
            </a:r>
          </a:p>
          <a:p>
            <a:pPr lvl="1"/>
            <a:r>
              <a:rPr lang="en-US" dirty="0" smtClean="0"/>
              <a:t>The use of one or a few of the fastest processors</a:t>
            </a:r>
          </a:p>
          <a:p>
            <a:pPr lvl="1"/>
            <a:r>
              <a:rPr lang="en-US" dirty="0" smtClean="0"/>
              <a:t>By increasing the packing density, minimizing switching time, heavily pipelining the system and employing vector processing techniques.</a:t>
            </a:r>
            <a:endParaRPr lang="en-US" dirty="0"/>
          </a:p>
        </p:txBody>
      </p:sp>
    </p:spTree>
    <p:extLst>
      <p:ext uri="{BB962C8B-B14F-4D97-AF65-F5344CB8AC3E}">
        <p14:creationId xmlns:p14="http://schemas.microsoft.com/office/powerpoint/2010/main" val="26723879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Vector processing:</a:t>
            </a:r>
          </a:p>
          <a:p>
            <a:pPr lvl="1"/>
            <a:r>
              <a:rPr lang="en-US" dirty="0" smtClean="0"/>
              <a:t>Highly effective for certain numerically intensive applications. </a:t>
            </a:r>
          </a:p>
          <a:p>
            <a:pPr lvl="1"/>
            <a:r>
              <a:rPr lang="en-US" dirty="0" smtClean="0"/>
              <a:t>Much less effective in commercial uses like online transaction processing or databases.</a:t>
            </a:r>
          </a:p>
          <a:p>
            <a:r>
              <a:rPr lang="en-US" dirty="0" smtClean="0"/>
              <a:t>Computational speed was achieved </a:t>
            </a:r>
          </a:p>
          <a:p>
            <a:pPr lvl="1"/>
            <a:r>
              <a:rPr lang="en-US" dirty="0" smtClean="0"/>
              <a:t>At substantial costs: highly specialized architectural hardware design and renunciation of such techniques as virtual memory.</a:t>
            </a:r>
            <a:endParaRPr lang="en-US" dirty="0"/>
          </a:p>
        </p:txBody>
      </p:sp>
    </p:spTree>
    <p:extLst>
      <p:ext uri="{BB962C8B-B14F-4D97-AF65-F5344CB8AC3E}">
        <p14:creationId xmlns:p14="http://schemas.microsoft.com/office/powerpoint/2010/main" val="37736223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lnSpcReduction="10000"/>
          </a:bodyPr>
          <a:lstStyle/>
          <a:p>
            <a:r>
              <a:rPr lang="en-US" dirty="0" smtClean="0"/>
              <a:t>Another way is to use multiprocessor systems (MPS).</a:t>
            </a:r>
          </a:p>
          <a:p>
            <a:r>
              <a:rPr lang="en-US" dirty="0" smtClean="0"/>
              <a:t>Only small changes to earlier uniprocessor systems.</a:t>
            </a:r>
          </a:p>
          <a:p>
            <a:pPr lvl="1"/>
            <a:r>
              <a:rPr lang="en-US" dirty="0" smtClean="0"/>
              <a:t>By adding a number of processor elements of the same type to multiply the performance of a single processor machine.</a:t>
            </a:r>
          </a:p>
          <a:p>
            <a:r>
              <a:rPr lang="en-US" dirty="0" smtClean="0"/>
              <a:t>The essential fact of a unified global memory could be maintained.</a:t>
            </a:r>
            <a:endParaRPr lang="en-US" dirty="0"/>
          </a:p>
        </p:txBody>
      </p:sp>
    </p:spTree>
    <p:extLst>
      <p:ext uri="{BB962C8B-B14F-4D97-AF65-F5344CB8AC3E}">
        <p14:creationId xmlns:p14="http://schemas.microsoft.com/office/powerpoint/2010/main" val="22486400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Later, the unified global memory is not required.</a:t>
            </a:r>
          </a:p>
          <a:p>
            <a:r>
              <a:rPr lang="en-US" dirty="0" smtClean="0"/>
              <a:t>The total memory is distributed over the total number of processors</a:t>
            </a:r>
          </a:p>
          <a:p>
            <a:r>
              <a:rPr lang="en-US" dirty="0" smtClean="0"/>
              <a:t>Each one has a fraction in the form of a local memory.</a:t>
            </a:r>
            <a:endParaRPr lang="en-US" dirty="0"/>
          </a:p>
        </p:txBody>
      </p:sp>
    </p:spTree>
    <p:extLst>
      <p:ext uri="{BB962C8B-B14F-4D97-AF65-F5344CB8AC3E}">
        <p14:creationId xmlns:p14="http://schemas.microsoft.com/office/powerpoint/2010/main" val="14747892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Massively parallel processors appeared in 80’s.</a:t>
            </a:r>
          </a:p>
          <a:p>
            <a:r>
              <a:rPr lang="en-US" dirty="0" smtClean="0"/>
              <a:t>Using low cost standard processors to achieve far greater computational power.</a:t>
            </a:r>
          </a:p>
          <a:p>
            <a:r>
              <a:rPr lang="en-US" dirty="0" smtClean="0"/>
              <a:t>One problem:</a:t>
            </a:r>
          </a:p>
          <a:p>
            <a:pPr lvl="1"/>
            <a:r>
              <a:rPr lang="en-US" dirty="0" smtClean="0"/>
              <a:t>For the use of such systems</a:t>
            </a:r>
          </a:p>
          <a:p>
            <a:pPr lvl="1"/>
            <a:r>
              <a:rPr lang="en-US" dirty="0" smtClean="0"/>
              <a:t>Development of appropriate programming models.</a:t>
            </a:r>
            <a:endParaRPr lang="en-US" dirty="0"/>
          </a:p>
        </p:txBody>
      </p:sp>
    </p:spTree>
    <p:extLst>
      <p:ext uri="{BB962C8B-B14F-4D97-AF65-F5344CB8AC3E}">
        <p14:creationId xmlns:p14="http://schemas.microsoft.com/office/powerpoint/2010/main" val="19097583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No standard models.</a:t>
            </a:r>
          </a:p>
          <a:p>
            <a:r>
              <a:rPr lang="en-US" dirty="0" smtClean="0"/>
              <a:t>A few competing models</a:t>
            </a:r>
          </a:p>
          <a:p>
            <a:pPr lvl="1"/>
            <a:r>
              <a:rPr lang="en-US" dirty="0" smtClean="0"/>
              <a:t>Message passing, data-parallel programming, virtual shared memory concept.</a:t>
            </a:r>
          </a:p>
          <a:p>
            <a:pPr lvl="1"/>
            <a:r>
              <a:rPr lang="en-US" dirty="0" smtClean="0"/>
              <a:t>Efficient use of parallel computers with distributed memory requires:</a:t>
            </a:r>
          </a:p>
          <a:p>
            <a:pPr lvl="2"/>
            <a:r>
              <a:rPr lang="en-US" dirty="0" smtClean="0"/>
              <a:t>Exploitation of data locality. </a:t>
            </a:r>
            <a:endParaRPr lang="en-US" dirty="0"/>
          </a:p>
        </p:txBody>
      </p:sp>
    </p:spTree>
    <p:extLst>
      <p:ext uri="{BB962C8B-B14F-4D97-AF65-F5344CB8AC3E}">
        <p14:creationId xmlns:p14="http://schemas.microsoft.com/office/powerpoint/2010/main" val="17118901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22877</TotalTime>
  <Words>1574</Words>
  <Application>Microsoft Office PowerPoint</Application>
  <PresentationFormat>On-screen Show (4:3)</PresentationFormat>
  <Paragraphs>133</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宋体</vt:lpstr>
      <vt:lpstr>Arial</vt:lpstr>
      <vt:lpstr>Calibri</vt:lpstr>
      <vt:lpstr>Office 主题​​</vt:lpstr>
      <vt:lpstr>Computational Physics (Lecture 20) </vt:lpstr>
      <vt:lpstr>Principles of Parallel computers and some Impacts on their programming models</vt:lpstr>
      <vt:lpstr>PowerPoint Presentation</vt:lpstr>
      <vt:lpstr>Overview of architecture principles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Flynn’s classification of computer architectures</vt:lpstr>
      <vt:lpstr>PowerPoint Presentation</vt:lpstr>
      <vt:lpstr>Massively parallel processor systems</vt:lpstr>
      <vt:lpstr>Message passing programming model</vt:lpstr>
      <vt:lpstr>PowerPoint Presentation</vt:lpstr>
      <vt:lpstr>PowerPoint Presentation</vt:lpstr>
      <vt:lpstr>PowerPoint Presentation</vt:lpstr>
      <vt:lpstr>PowerPoint Presentation</vt:lpstr>
      <vt:lpstr>Programming Using MPI</vt:lpstr>
      <vt:lpstr>PowerPoint Presentation</vt:lpstr>
      <vt:lpstr>PowerPoint Presentation</vt:lpstr>
      <vt:lpstr>The basic structure of MPICH</vt:lpstr>
      <vt:lpstr>PowerPoint Presentation</vt:lpstr>
      <vt:lpstr>PowerPoint Presentation</vt:lpstr>
      <vt:lpstr>PowerPoint Presentation</vt:lpstr>
      <vt:lpstr>What is included in MPI?</vt:lpstr>
      <vt:lpstr>What does the standard exclude? </vt:lpstr>
      <vt:lpstr>MPI says “hello world”</vt:lpstr>
      <vt:lpstr>PowerPoint Presentation</vt:lpstr>
      <vt:lpstr>Example process group file hello.pg</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jzhu</dc:creator>
  <cp:lastModifiedBy> </cp:lastModifiedBy>
  <cp:revision>410</cp:revision>
  <dcterms:created xsi:type="dcterms:W3CDTF">2014-01-05T10:31:17Z</dcterms:created>
  <dcterms:modified xsi:type="dcterms:W3CDTF">2022-11-15T05:54:04Z</dcterms:modified>
</cp:coreProperties>
</file>